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2" r:id="rId3"/>
    <p:sldId id="259" r:id="rId4"/>
    <p:sldId id="263" r:id="rId5"/>
    <p:sldId id="264" r:id="rId6"/>
    <p:sldId id="268" r:id="rId7"/>
    <p:sldId id="269" r:id="rId8"/>
    <p:sldId id="270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06A6A14-2D84-4A07-9AA9-B4F66A9FF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76BEDA8-8826-420D-BEA5-2F03CF2A2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9B83472-76D0-43C5-9897-B101095C5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914D4-1B70-4AED-89C6-9A4D2AC9CC59}" type="datetimeFigureOut">
              <a:rPr lang="en-IN" smtClean="0"/>
              <a:pPr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E4921A3-BCE0-4B7F-AC20-51E02BF2E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97CAE96-1E9D-4E07-ABDD-D13C6F37F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EEF-FFAC-4AC1-8662-245170630AD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455090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E978AA-BDCA-44B4-AAE7-4475F318A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628C8F0-FCAE-4C25-9484-DC04582DA1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FAFD3DE-D0E6-4B8F-8719-E185E5FF0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914D4-1B70-4AED-89C6-9A4D2AC9CC59}" type="datetimeFigureOut">
              <a:rPr lang="en-IN" smtClean="0"/>
              <a:pPr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CA934E-EA64-44AE-876A-D209DC663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D4B5C5-9236-4B26-944C-CEF78E018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EEF-FFAC-4AC1-8662-245170630AD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473936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D4FE5724-66B6-4166-83F3-7A4459C02A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9FD36BF-942E-4E99-BC8D-EEFE34D498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47016C3-6270-472F-94F6-E06A0B1C2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914D4-1B70-4AED-89C6-9A4D2AC9CC59}" type="datetimeFigureOut">
              <a:rPr lang="en-IN" smtClean="0"/>
              <a:pPr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C761A78-EF97-4658-B1DC-EEECD1D58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282D961-D9DE-493D-A0C7-0C105EC63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EEF-FFAC-4AC1-8662-245170630AD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368016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F3E0CA-CCFC-4BFD-90AA-EB369483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3AF1419-438D-4917-82E7-DC6F3CD89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EBA7994-4977-4295-9D42-03B82D1D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914D4-1B70-4AED-89C6-9A4D2AC9CC59}" type="datetimeFigureOut">
              <a:rPr lang="en-IN" smtClean="0"/>
              <a:pPr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50035A0-F31A-4D01-AD93-6EC24F647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5719E15-5EA1-4EE1-9BEB-619A9750A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EEF-FFAC-4AC1-8662-245170630AD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617780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FDAAFC-A856-4056-B2AF-6B4531FAF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7FA30A2-5404-4D90-A1CC-ADDED40014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9CB2506-2B99-4682-9376-2DD129020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914D4-1B70-4AED-89C6-9A4D2AC9CC59}" type="datetimeFigureOut">
              <a:rPr lang="en-IN" smtClean="0"/>
              <a:pPr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5FEF71-02AB-4D24-9071-E44B77C7F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5CF93A6-9E74-472E-B4E1-575E83744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EEF-FFAC-4AC1-8662-245170630AD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585172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D225EB-E19B-401F-9A07-1B65DF86E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558336-21C3-4C26-B85D-2025362B5F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2919189-30F2-45C6-9074-556BD9746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AA81368-395E-4A4B-8797-D8B1147CD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914D4-1B70-4AED-89C6-9A4D2AC9CC59}" type="datetimeFigureOut">
              <a:rPr lang="en-IN" smtClean="0"/>
              <a:pPr/>
              <a:t>04-06-2026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EBC95C4-4E6A-4DDC-924B-E98F9C6B8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5330767-76B5-4806-8A2C-7FC947A92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EEF-FFAC-4AC1-8662-245170630AD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755567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4ADA25-C2F7-4DE9-A8F1-88C70DFCF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932C59E-D61C-4FD7-B2A1-814DDD69F1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5D14A9A-100E-41AB-9678-09EE5D2A9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75BC667-F3C3-4977-BEB4-DD24FB69B4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AB381D0-8972-4523-9A1D-EDA4610E4A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9E9C29B-6A18-42FB-8136-C82CDCD4C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914D4-1B70-4AED-89C6-9A4D2AC9CC59}" type="datetimeFigureOut">
              <a:rPr lang="en-IN" smtClean="0"/>
              <a:pPr/>
              <a:t>04-06-2026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7F49633-2065-42A5-BD94-BA0434DEE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E8EA8C3B-BB82-4F56-9EF5-1E75F2117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EEF-FFAC-4AC1-8662-245170630AD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177191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8AE21C-2DB2-48F9-A31F-06FDBAD87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4EF7927-E48D-41D8-8829-BBF1F0B3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914D4-1B70-4AED-89C6-9A4D2AC9CC59}" type="datetimeFigureOut">
              <a:rPr lang="en-IN" smtClean="0"/>
              <a:pPr/>
              <a:t>04-06-2026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56BEA7B-0DBF-4CF3-A68A-D7B673B54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01209DF-F8CA-4F68-8639-8220919D8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EEF-FFAC-4AC1-8662-245170630AD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186674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AA83FEC-127F-4B77-A971-DC64E73B2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914D4-1B70-4AED-89C6-9A4D2AC9CC59}" type="datetimeFigureOut">
              <a:rPr lang="en-IN" smtClean="0"/>
              <a:pPr/>
              <a:t>04-06-2026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9AA1DFE-DC14-45D9-A664-CB66CB269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CAFC9A0-FD23-4DD2-B286-2DA786523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EEF-FFAC-4AC1-8662-245170630AD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751192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4B64AF-7B96-47F4-B1A8-20AA37596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24D1E4-C3E0-4BF1-998E-0469E53CE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9222565-C6F1-42E8-B144-A3BF2A223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ACD962D-E643-4629-B62A-151D6D687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914D4-1B70-4AED-89C6-9A4D2AC9CC59}" type="datetimeFigureOut">
              <a:rPr lang="en-IN" smtClean="0"/>
              <a:pPr/>
              <a:t>04-06-2026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0A79428-2507-47B5-9082-716D2FF19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EBA2201-F1CD-4CF4-839E-1A8DB0A5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EEF-FFAC-4AC1-8662-245170630AD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166372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9AEE694-9E3C-4AEC-A7AE-69B94DE11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1F0D9EF-CB92-4441-A6E8-7932F97DA6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B5F217D-1FCC-4739-B4C2-D046513FA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F4AF38D-DA70-4BD2-829A-749B15FAF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914D4-1B70-4AED-89C6-9A4D2AC9CC59}" type="datetimeFigureOut">
              <a:rPr lang="en-IN" smtClean="0"/>
              <a:pPr/>
              <a:t>04-06-2026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90A8E41-9D26-4CB2-B2A3-22A60987E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B296B61-54CC-4322-9CD3-3E31A6A1C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73EEF-FFAC-4AC1-8662-245170630AD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296613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E44D3F7-DDC9-44C4-9837-9A0E317E1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5F366E9-688D-4322-88B4-4E5B86EED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8964E38-2753-4964-841F-92D427C711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914D4-1B70-4AED-89C6-9A4D2AC9CC59}" type="datetimeFigureOut">
              <a:rPr lang="en-IN" smtClean="0"/>
              <a:pPr/>
              <a:t>04-06-2026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69BB4A7-926D-4DC4-AF76-AA05B264C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03871E-4BBF-4074-88AA-EFBEA8189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73EEF-FFAC-4AC1-8662-245170630AD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87342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92444" y="404664"/>
            <a:ext cx="96662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955540" y="358857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rgbClr val="C00000"/>
                </a:solidFill>
              </a:rPr>
              <a:t>PANJABRAO DESHMUKH KRISHI VIDYAPEETH, AKOLA</a:t>
            </a:r>
          </a:p>
          <a:p>
            <a:pPr algn="ctr"/>
            <a:r>
              <a:rPr lang="en-IN" sz="2000" b="1" dirty="0"/>
              <a:t>          </a:t>
            </a:r>
            <a:r>
              <a:rPr lang="en-IN" sz="2000" b="1" dirty="0">
                <a:solidFill>
                  <a:srgbClr val="00B050"/>
                </a:solidFill>
              </a:rPr>
              <a:t>VASANTRAO NAIK COLLEGE OF AGRICULTURAL BIOTECHNOLOGY</a:t>
            </a:r>
            <a:endParaRPr lang="en-IN" sz="2000" dirty="0">
              <a:solidFill>
                <a:srgbClr val="00B050"/>
              </a:solidFill>
            </a:endParaRPr>
          </a:p>
          <a:p>
            <a:pPr algn="ctr"/>
            <a:r>
              <a:rPr lang="en-IN" sz="2000" b="1" dirty="0">
                <a:solidFill>
                  <a:srgbClr val="00B050"/>
                </a:solidFill>
              </a:rPr>
              <a:t>WAGHAPUR ROAD, YAVATMAL</a:t>
            </a:r>
            <a:endParaRPr lang="en-IN" sz="2000" dirty="0">
              <a:solidFill>
                <a:srgbClr val="00B050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8557" y="432092"/>
            <a:ext cx="1080120" cy="936104"/>
          </a:xfrm>
          <a:prstGeom prst="rect">
            <a:avLst/>
          </a:prstGeom>
          <a:noFill/>
        </p:spPr>
      </p:pic>
      <p:sp>
        <p:nvSpPr>
          <p:cNvPr id="3" name="Rectangle 1">
            <a:extLst>
              <a:ext uri="{FF2B5EF4-FFF2-40B4-BE49-F238E27FC236}">
                <a16:creationId xmlns="" xmlns:a16="http://schemas.microsoft.com/office/drawing/2014/main" id="{C88D6956-BA6E-4AA0-8770-D1A64711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5580" y="1340768"/>
            <a:ext cx="74168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b="1" dirty="0">
                <a:solidFill>
                  <a:srgbClr val="00206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 STUDY FORUM 2016-2017 </a:t>
            </a:r>
            <a:endParaRPr lang="en-US" altLang="en-US" dirty="0">
              <a:solidFill>
                <a:srgbClr val="002060"/>
              </a:solidFill>
            </a:endParaRPr>
          </a:p>
          <a:p>
            <a:endParaRPr lang="en-US" altLang="en-US" dirty="0">
              <a:solidFill>
                <a:srgbClr val="00206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76FD3C8D-0254-4357-BF61-FCB49DDA64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98539839"/>
              </p:ext>
            </p:extLst>
          </p:nvPr>
        </p:nvGraphicFramePr>
        <p:xfrm>
          <a:off x="1123427" y="1717756"/>
          <a:ext cx="9801129" cy="1962912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596863">
                  <a:extLst>
                    <a:ext uri="{9D8B030D-6E8A-4147-A177-3AD203B41FA5}">
                      <a16:colId xmlns="" xmlns:a16="http://schemas.microsoft.com/office/drawing/2014/main" val="4211847042"/>
                    </a:ext>
                  </a:extLst>
                </a:gridCol>
                <a:gridCol w="2467036">
                  <a:extLst>
                    <a:ext uri="{9D8B030D-6E8A-4147-A177-3AD203B41FA5}">
                      <a16:colId xmlns="" xmlns:a16="http://schemas.microsoft.com/office/drawing/2014/main" val="2863454304"/>
                    </a:ext>
                  </a:extLst>
                </a:gridCol>
                <a:gridCol w="1509623">
                  <a:extLst>
                    <a:ext uri="{9D8B030D-6E8A-4147-A177-3AD203B41FA5}">
                      <a16:colId xmlns="" xmlns:a16="http://schemas.microsoft.com/office/drawing/2014/main" val="1016161822"/>
                    </a:ext>
                  </a:extLst>
                </a:gridCol>
                <a:gridCol w="5227607">
                  <a:extLst>
                    <a:ext uri="{9D8B030D-6E8A-4147-A177-3AD203B41FA5}">
                      <a16:colId xmlns="" xmlns:a16="http://schemas.microsoft.com/office/drawing/2014/main" val="6461316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Sr. No.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Name of Student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ICAR/</a:t>
                      </a:r>
                      <a:endParaRPr lang="en-IN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JNU/MCAER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Admitted Institute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528108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1.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Ku. </a:t>
                      </a:r>
                      <a:r>
                        <a:rPr lang="en-US" sz="1600" dirty="0" err="1">
                          <a:effectLst/>
                        </a:rPr>
                        <a:t>Sayali</a:t>
                      </a:r>
                      <a:r>
                        <a:rPr lang="en-US" sz="1600" dirty="0">
                          <a:effectLst/>
                        </a:rPr>
                        <a:t> Magar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ICAR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Central Agricultural University, Imphal, Manipur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78666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2.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Ku. Anushri Khadse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ICAR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Mahatma Phule Krishi Vidyapeeth, </a:t>
                      </a:r>
                      <a:r>
                        <a:rPr lang="en-IN" sz="1600" dirty="0" err="1">
                          <a:effectLst/>
                        </a:rPr>
                        <a:t>Rahuri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8871186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</a:t>
                      </a:r>
                      <a:r>
                        <a:rPr lang="en-IN" sz="1600" dirty="0">
                          <a:effectLst/>
                        </a:rPr>
                        <a:t>.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Ku. Sweta Rajurkar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MCAER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Mahatma Phule Krishi Vidyapeeth, Rahuri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66244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</a:t>
                      </a:r>
                      <a:r>
                        <a:rPr lang="en-IN" sz="1600" dirty="0">
                          <a:effectLst/>
                        </a:rPr>
                        <a:t>.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Ku. Bhawna </a:t>
                      </a:r>
                      <a:r>
                        <a:rPr lang="en-US" sz="1600" dirty="0" err="1">
                          <a:effectLst/>
                        </a:rPr>
                        <a:t>Surduse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MCAER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Dr. Panjabrao Deshmukh Krishi Vidyapeeth, Akola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943249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</a:t>
                      </a:r>
                      <a:r>
                        <a:rPr lang="en-IN" sz="1600" dirty="0">
                          <a:effectLst/>
                        </a:rPr>
                        <a:t>.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Ku. Pallavi </a:t>
                      </a:r>
                      <a:r>
                        <a:rPr lang="en-US" sz="1600" dirty="0" err="1">
                          <a:effectLst/>
                        </a:rPr>
                        <a:t>Monapure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MCAER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>
                          <a:effectLst/>
                        </a:rPr>
                        <a:t>Dr.</a:t>
                      </a:r>
                      <a:r>
                        <a:rPr lang="en-IN" sz="1600" dirty="0">
                          <a:effectLst/>
                        </a:rPr>
                        <a:t> Panjabrao Deshmukh Krishi Vidyapeeth, Akola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5238950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E4812BCD-BB74-4DF6-83A3-F6EA841FA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19475661"/>
              </p:ext>
            </p:extLst>
          </p:nvPr>
        </p:nvGraphicFramePr>
        <p:xfrm>
          <a:off x="1123426" y="3917075"/>
          <a:ext cx="9801130" cy="280416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596863">
                  <a:extLst>
                    <a:ext uri="{9D8B030D-6E8A-4147-A177-3AD203B41FA5}">
                      <a16:colId xmlns="" xmlns:a16="http://schemas.microsoft.com/office/drawing/2014/main" val="2677475525"/>
                    </a:ext>
                  </a:extLst>
                </a:gridCol>
                <a:gridCol w="2444866">
                  <a:extLst>
                    <a:ext uri="{9D8B030D-6E8A-4147-A177-3AD203B41FA5}">
                      <a16:colId xmlns="" xmlns:a16="http://schemas.microsoft.com/office/drawing/2014/main" val="2770431437"/>
                    </a:ext>
                  </a:extLst>
                </a:gridCol>
                <a:gridCol w="1526594">
                  <a:extLst>
                    <a:ext uri="{9D8B030D-6E8A-4147-A177-3AD203B41FA5}">
                      <a16:colId xmlns="" xmlns:a16="http://schemas.microsoft.com/office/drawing/2014/main" val="3631361298"/>
                    </a:ext>
                  </a:extLst>
                </a:gridCol>
                <a:gridCol w="5232807">
                  <a:extLst>
                    <a:ext uri="{9D8B030D-6E8A-4147-A177-3AD203B41FA5}">
                      <a16:colId xmlns="" xmlns:a16="http://schemas.microsoft.com/office/drawing/2014/main" val="18123212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Sr. No.</a:t>
                      </a:r>
                      <a:endParaRPr lang="en-IN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Name of Student</a:t>
                      </a:r>
                      <a:endParaRPr lang="en-IN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ICAR/</a:t>
                      </a:r>
                      <a:endParaRPr lang="en-IN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JNU/MCAER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Admitted Institute</a:t>
                      </a:r>
                      <a:endParaRPr lang="en-IN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2006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1.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>
                          <a:effectLst/>
                        </a:rPr>
                        <a:t>Dhanorkar</a:t>
                      </a:r>
                      <a:r>
                        <a:rPr lang="en-IN" sz="1600" dirty="0">
                          <a:effectLst/>
                        </a:rPr>
                        <a:t> Aditya </a:t>
                      </a:r>
                      <a:endParaRPr lang="en-I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ICAR</a:t>
                      </a:r>
                      <a:endParaRPr lang="en-I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>
                          <a:effectLst/>
                        </a:rPr>
                        <a:t>Dr.</a:t>
                      </a:r>
                      <a:r>
                        <a:rPr lang="en-IN" sz="1600" dirty="0">
                          <a:effectLst/>
                        </a:rPr>
                        <a:t> Rajendra prasad central agriculture University’ </a:t>
                      </a:r>
                      <a:r>
                        <a:rPr lang="en-IN" sz="1600" dirty="0" err="1">
                          <a:effectLst/>
                        </a:rPr>
                        <a:t>Pusa</a:t>
                      </a:r>
                      <a:r>
                        <a:rPr lang="en-IN" sz="1600" dirty="0">
                          <a:effectLst/>
                        </a:rPr>
                        <a:t> Bihar</a:t>
                      </a:r>
                      <a:endParaRPr lang="en-I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36163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2.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Ku. Harshada Kubde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JNU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IGKV, Raipur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121873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3.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Ku. Ravina Ramteke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JNU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IGKV, Raipur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702034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4.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Yogesh Naik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JNU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UAS, Dharwad, Karnataka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88092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5.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Ankur Tayde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JNU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UAS, Dharwad, Karnataka</a:t>
                      </a:r>
                      <a:endParaRPr lang="en-I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428432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>
                          <a:effectLst/>
                        </a:rPr>
                        <a:t>1.</a:t>
                      </a:r>
                      <a:endParaRPr lang="en-I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Ku. Megha Madke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MCAER</a:t>
                      </a:r>
                      <a:endParaRPr lang="en-I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Dr. Panjabrao Deshmukh Krishi Vidyapeeth, Akola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669360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2.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Ku. Pranali Pimpalzare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MCAER</a:t>
                      </a:r>
                      <a:endParaRPr lang="en-I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Dr. Panjabrao Deshmukh Krishi Vidyapeeth, Akola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402784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>
                          <a:effectLst/>
                        </a:rPr>
                        <a:t>3.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Ku. Anagha Ingle</a:t>
                      </a:r>
                      <a:endParaRPr lang="en-IN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MCAER</a:t>
                      </a:r>
                      <a:endParaRPr lang="en-I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dirty="0" err="1">
                          <a:effectLst/>
                        </a:rPr>
                        <a:t>Dr.</a:t>
                      </a:r>
                      <a:r>
                        <a:rPr lang="en-IN" sz="1600" dirty="0">
                          <a:effectLst/>
                        </a:rPr>
                        <a:t> Panjabrao Deshmukh Krishi Vidyapeeth, Akola</a:t>
                      </a:r>
                      <a:endParaRPr lang="en-IN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454058167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701F6A6D-8AF2-4B35-A489-F3088FA4E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468" y="3607966"/>
            <a:ext cx="74168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b="1" dirty="0">
                <a:solidFill>
                  <a:srgbClr val="00206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 STUDY FORUM 2017-2018</a:t>
            </a:r>
            <a:endParaRPr lang="en-US" alt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1158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69611" y="372436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178321" y="332657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rgbClr val="C00000"/>
                </a:solidFill>
              </a:rPr>
              <a:t>PANJABRAO DESHMUKH KRISHI VIDYAPEETH, AKOLA</a:t>
            </a:r>
          </a:p>
          <a:p>
            <a:pPr algn="ctr"/>
            <a:r>
              <a:rPr lang="en-IN" sz="2000" b="1" dirty="0"/>
              <a:t>          </a:t>
            </a:r>
            <a:r>
              <a:rPr lang="en-IN" sz="2000" b="1" dirty="0">
                <a:solidFill>
                  <a:srgbClr val="00B050"/>
                </a:solidFill>
              </a:rPr>
              <a:t>VASANTRAO NAIK COLLEGE OF AGRICULTURAL BIOTECHNOLOGY</a:t>
            </a:r>
            <a:endParaRPr lang="en-IN" sz="2000" dirty="0">
              <a:solidFill>
                <a:srgbClr val="00B050"/>
              </a:solidFill>
            </a:endParaRPr>
          </a:p>
          <a:p>
            <a:pPr algn="ctr"/>
            <a:r>
              <a:rPr lang="en-IN" sz="2000" b="1" dirty="0">
                <a:solidFill>
                  <a:srgbClr val="00B050"/>
                </a:solidFill>
              </a:rPr>
              <a:t>WAGHAPUR ROAD, YAVATMAL</a:t>
            </a:r>
            <a:endParaRPr lang="en-IN" sz="2000" dirty="0">
              <a:solidFill>
                <a:srgbClr val="00B050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7095" y="404664"/>
            <a:ext cx="1080120" cy="936104"/>
          </a:xfrm>
          <a:prstGeom prst="rect">
            <a:avLst/>
          </a:prstGeom>
          <a:noFill/>
        </p:spPr>
      </p:pic>
      <p:graphicFrame>
        <p:nvGraphicFramePr>
          <p:cNvPr id="2" name="Table 1">
            <a:extLst>
              <a:ext uri="{FF2B5EF4-FFF2-40B4-BE49-F238E27FC236}">
                <a16:creationId xmlns="" xmlns:a16="http://schemas.microsoft.com/office/drawing/2014/main" id="{71C9CC61-7167-4F8E-8BD4-18989D6C33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57294885"/>
              </p:ext>
            </p:extLst>
          </p:nvPr>
        </p:nvGraphicFramePr>
        <p:xfrm>
          <a:off x="1337095" y="1700808"/>
          <a:ext cx="9739224" cy="4957517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022934">
                  <a:extLst>
                    <a:ext uri="{9D8B030D-6E8A-4147-A177-3AD203B41FA5}">
                      <a16:colId xmlns="" xmlns:a16="http://schemas.microsoft.com/office/drawing/2014/main" val="3785673471"/>
                    </a:ext>
                  </a:extLst>
                </a:gridCol>
                <a:gridCol w="2923130">
                  <a:extLst>
                    <a:ext uri="{9D8B030D-6E8A-4147-A177-3AD203B41FA5}">
                      <a16:colId xmlns="" xmlns:a16="http://schemas.microsoft.com/office/drawing/2014/main" val="1769825646"/>
                    </a:ext>
                  </a:extLst>
                </a:gridCol>
                <a:gridCol w="1511259">
                  <a:extLst>
                    <a:ext uri="{9D8B030D-6E8A-4147-A177-3AD203B41FA5}">
                      <a16:colId xmlns="" xmlns:a16="http://schemas.microsoft.com/office/drawing/2014/main" val="1896626424"/>
                    </a:ext>
                  </a:extLst>
                </a:gridCol>
                <a:gridCol w="4281901">
                  <a:extLst>
                    <a:ext uri="{9D8B030D-6E8A-4147-A177-3AD203B41FA5}">
                      <a16:colId xmlns="" xmlns:a16="http://schemas.microsoft.com/office/drawing/2014/main" val="15134805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Sr.No</a:t>
                      </a:r>
                      <a:r>
                        <a:rPr lang="en-US" sz="1600" dirty="0">
                          <a:effectLst/>
                        </a:rPr>
                        <a:t>.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Name of Student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ICAR/</a:t>
                      </a:r>
                      <a:endParaRPr lang="en-IN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JNU/MCAER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 Admitted institute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6377003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Ku Ankita </a:t>
                      </a:r>
                      <a:r>
                        <a:rPr lang="en-US" sz="1600" dirty="0" err="1">
                          <a:effectLst/>
                        </a:rPr>
                        <a:t>Chinche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ICAR 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IARI, New Delhi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1703497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Ku Disha </a:t>
                      </a:r>
                      <a:r>
                        <a:rPr lang="en-US" sz="1600" dirty="0" err="1">
                          <a:effectLst/>
                        </a:rPr>
                        <a:t>Meshram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ICAR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IGKV, Raipur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08393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Ku Arti </a:t>
                      </a:r>
                      <a:r>
                        <a:rPr lang="en-US" sz="1600" dirty="0" err="1">
                          <a:effectLst/>
                        </a:rPr>
                        <a:t>Ambhore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ICAR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IGKV, Raipur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1850633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Ku </a:t>
                      </a:r>
                      <a:r>
                        <a:rPr lang="en-US" sz="1600" dirty="0" err="1">
                          <a:effectLst/>
                        </a:rPr>
                        <a:t>Malvika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Wairagade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ICAR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IGKV, Raipur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867261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Aditya </a:t>
                      </a:r>
                      <a:r>
                        <a:rPr lang="en-US" sz="1600" dirty="0" err="1">
                          <a:effectLst/>
                        </a:rPr>
                        <a:t>Dhanorkar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ICAR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Rajendra Prasad Agril. Univ., Pusa Bihar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51783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6.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Anand Shinde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ICAR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Rajendra Prasad Agril. Univ., Pusa Bihar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19746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7.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Sumit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Bobate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ICAR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Chandrashekhar Azad Agril. Univ., Kanpur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888262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8.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Rushikesh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Bharshakhale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JNU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VDCAB, Latur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404824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Nirmal Chaudhary, 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MCAER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Dr. PDKV, Akola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781501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10.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Ku </a:t>
                      </a:r>
                      <a:r>
                        <a:rPr lang="en-US" sz="1600" dirty="0" err="1">
                          <a:effectLst/>
                        </a:rPr>
                        <a:t>Dhanashree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Piparade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MCAER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Dr. PDKV, Akola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59488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11.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Ku </a:t>
                      </a:r>
                      <a:r>
                        <a:rPr lang="en-US" sz="1600" dirty="0" err="1">
                          <a:effectLst/>
                        </a:rPr>
                        <a:t>VaibhaviKhode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MCAER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Dr. PDKV, Akola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48174295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Students excels in PGDM Fellowship Examination excels in PGDM, Fellowship examination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32334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Paresh Bute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PGDM Fellowship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UAS, Dharwad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39255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RushikeshNival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UAS, Dharwad</a:t>
                      </a:r>
                      <a:endParaRPr lang="en-IN" sz="200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9843284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Chetan Vaidya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UAS, Dharwad</a:t>
                      </a:r>
                      <a:endParaRPr lang="en-IN" sz="200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526148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Yogesh </a:t>
                      </a:r>
                      <a:r>
                        <a:rPr lang="en-US" sz="1600" dirty="0" err="1">
                          <a:effectLst/>
                        </a:rPr>
                        <a:t>Cheke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effectLst/>
                        </a:rPr>
                        <a:t>UAS, Dharwad</a:t>
                      </a:r>
                      <a:endParaRPr lang="en-IN" sz="200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3683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</a:t>
                      </a:r>
                      <a:endParaRPr lang="en-IN" sz="16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Avinash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Aglave</a:t>
                      </a:r>
                      <a:endParaRPr lang="en-IN" sz="16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effectLst/>
                        </a:rPr>
                        <a:t>Mangluru</a:t>
                      </a:r>
                      <a:endParaRPr lang="en-IN" sz="20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15633725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="" xmlns:a16="http://schemas.microsoft.com/office/drawing/2014/main" id="{C88D6956-BA6E-4AA0-8770-D1A64711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76" y="1395738"/>
            <a:ext cx="74168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b="1" dirty="0">
                <a:solidFill>
                  <a:srgbClr val="00206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 STUDY FORUM 2018-2019 </a:t>
            </a:r>
            <a:endParaRPr lang="en-US" altLang="en-US" dirty="0">
              <a:solidFill>
                <a:srgbClr val="002060"/>
              </a:solidFill>
            </a:endParaRPr>
          </a:p>
          <a:p>
            <a:endParaRPr lang="en-US" alt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4681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="" xmlns:a16="http://schemas.microsoft.com/office/drawing/2014/main" id="{06762041-B70D-4FB0-807A-138890160F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08091476"/>
              </p:ext>
            </p:extLst>
          </p:nvPr>
        </p:nvGraphicFramePr>
        <p:xfrm>
          <a:off x="1147313" y="1495652"/>
          <a:ext cx="10179171" cy="551103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416615">
                  <a:extLst>
                    <a:ext uri="{9D8B030D-6E8A-4147-A177-3AD203B41FA5}">
                      <a16:colId xmlns="" xmlns:a16="http://schemas.microsoft.com/office/drawing/2014/main" val="2335702838"/>
                    </a:ext>
                  </a:extLst>
                </a:gridCol>
                <a:gridCol w="2503219">
                  <a:extLst>
                    <a:ext uri="{9D8B030D-6E8A-4147-A177-3AD203B41FA5}">
                      <a16:colId xmlns="" xmlns:a16="http://schemas.microsoft.com/office/drawing/2014/main" val="323073203"/>
                    </a:ext>
                  </a:extLst>
                </a:gridCol>
                <a:gridCol w="1335051">
                  <a:extLst>
                    <a:ext uri="{9D8B030D-6E8A-4147-A177-3AD203B41FA5}">
                      <a16:colId xmlns="" xmlns:a16="http://schemas.microsoft.com/office/drawing/2014/main" val="4122565391"/>
                    </a:ext>
                  </a:extLst>
                </a:gridCol>
                <a:gridCol w="5924286">
                  <a:extLst>
                    <a:ext uri="{9D8B030D-6E8A-4147-A177-3AD203B41FA5}">
                      <a16:colId xmlns="" xmlns:a16="http://schemas.microsoft.com/office/drawing/2014/main" val="1367590401"/>
                    </a:ext>
                  </a:extLst>
                </a:gridCol>
              </a:tblGrid>
              <a:tr h="2676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Sr.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No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Name of Student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ICAR/</a:t>
                      </a:r>
                      <a:endParaRPr lang="en-IN" sz="13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GAT-B /MCAER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  Admitted institute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1164400065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effectLst/>
                        </a:rPr>
                        <a:t>Pradyumn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Dasharath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Ghatate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ICAR JRF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ICAR - Indian Agriculture Research Institute, New Delhi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1884006922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Manish </a:t>
                      </a:r>
                      <a:r>
                        <a:rPr lang="en-US" sz="1300" dirty="0" err="1">
                          <a:effectLst/>
                        </a:rPr>
                        <a:t>Vishnudas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Chavhan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ICAR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Vasantrao Naik Marathwada Krishi Vidyapeeth, Parbhani.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2528856189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Tushar </a:t>
                      </a:r>
                      <a:r>
                        <a:rPr lang="en-US" sz="1300" dirty="0" err="1">
                          <a:effectLst/>
                        </a:rPr>
                        <a:t>Rameshrao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Dhangare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ICAR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Post Graduate Institute, Mahatma Phule Krishi Vidhyapeeth, Rahuri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367509603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Vrushali Narayan Dhande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ICAR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Tamil Nadu Agriculture University Coimbatore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3701544152"/>
                  </a:ext>
                </a:extLst>
              </a:tr>
              <a:tr h="1294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Pooja Ankush Ade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ICAR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Punjab Agriculture University, Punjab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487641606"/>
                  </a:ext>
                </a:extLst>
              </a:tr>
              <a:tr h="1864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Samiksha Sanjay Hote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ICAR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College Of Agriculture, Jawaharlal Nehru Krishi Vishwavidyalaya Jabalpur 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2967588288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Sanjana Sanjay Tagde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ICAR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Punjab Agricultural University, Ludhiana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2180697877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8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Vaishnavi Rajendra Gadge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ICAR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Junagarh Agricultural University, Junagarh, Gujrat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3487122134"/>
                  </a:ext>
                </a:extLst>
              </a:tr>
              <a:tr h="869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9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Ankita Anil </a:t>
                      </a:r>
                      <a:r>
                        <a:rPr lang="en-US" sz="1300" dirty="0" err="1">
                          <a:effectLst/>
                        </a:rPr>
                        <a:t>Chakote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ICAR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Navsari Agricultural University, Gujrat.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677229354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10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Ingle Rahul Nandkishor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ICAR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Dr. .Rajendra Prasad Central Agriculture University, Pusa Bihar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2035218646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11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Kumod Rameshkumar Patle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ICAR JRF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Mahatma Phule Krishi Vidhyapeeth, Rahuri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782946925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12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Vaishnavi Gajanan </a:t>
                      </a:r>
                      <a:r>
                        <a:rPr lang="en-US" sz="1300" dirty="0" err="1">
                          <a:effectLst/>
                        </a:rPr>
                        <a:t>Uike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ICAR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Assam Agricultural University, Assam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1144656748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13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Manish VishnudasChavhan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ICAR 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Vasantrao Naik Marathwada Krishi Vidyapeeth, </a:t>
                      </a:r>
                      <a:r>
                        <a:rPr lang="en-US" sz="1300" dirty="0" err="1">
                          <a:effectLst/>
                        </a:rPr>
                        <a:t>Parbhani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6111576"/>
                  </a:ext>
                </a:extLst>
              </a:tr>
              <a:tr h="1362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14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Devesh Sanjay </a:t>
                      </a:r>
                      <a:r>
                        <a:rPr lang="en-US" sz="1300" dirty="0" err="1">
                          <a:effectLst/>
                        </a:rPr>
                        <a:t>Pardhi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ICAR 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Acharya Narendra Deva University Of Agriculture And Technology, </a:t>
                      </a:r>
                      <a:r>
                        <a:rPr lang="en-US" sz="1300" dirty="0" err="1">
                          <a:effectLst/>
                        </a:rPr>
                        <a:t>Ayodhya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3931809538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Vikas Manohar Rande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GAT- B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Tamilnadu Agriculture University Coimbatore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3770314044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16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Kartik Dhanraj Chopkar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GAT- B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Indira Gandhi Krishi Vishwavidyalay Raipur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2966260639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17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effectLst/>
                        </a:rPr>
                        <a:t>Prajkta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Eknath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Badarkhe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GAT- B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Indira Gandhi Krishi Vishwavidyalaya, Krishinagar, Raipur, Chattisgarh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2575532341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18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Saurabh BrijmohanThakare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GAT- B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Indira Gandhi Krishi Vishwavidyalay Raipur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2774154898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19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Vishakha Rahul Bhosale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MCAER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Mahatma Phule Krishi Vidyapeeth, Rahuri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3936315853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20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err="1">
                          <a:effectLst/>
                        </a:rPr>
                        <a:t>Vanshree</a:t>
                      </a:r>
                      <a:r>
                        <a:rPr lang="en-US" sz="1300" dirty="0">
                          <a:effectLst/>
                        </a:rPr>
                        <a:t> </a:t>
                      </a:r>
                      <a:r>
                        <a:rPr lang="en-US" sz="1300" dirty="0" err="1">
                          <a:effectLst/>
                        </a:rPr>
                        <a:t>Hemraj</a:t>
                      </a:r>
                      <a:r>
                        <a:rPr lang="en-US" sz="1300" dirty="0">
                          <a:effectLst/>
                        </a:rPr>
                        <a:t> Bokade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MCAER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Dr. Panjabrao Deshmukh Krishi Vidyapeeth,  Akola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1882459688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21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Pragati Ramesh More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MCAER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Mahatma Phule Krishi Vidhyapeeth, Rahuri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1554949916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22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Samiksha Rameshwar Chavhan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MCAER 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Dr. </a:t>
                      </a:r>
                      <a:r>
                        <a:rPr lang="en-US" sz="1300" dirty="0" err="1">
                          <a:effectLst/>
                        </a:rPr>
                        <a:t>Balasaheb</a:t>
                      </a:r>
                      <a:r>
                        <a:rPr lang="en-US" sz="1300" dirty="0">
                          <a:effectLst/>
                        </a:rPr>
                        <a:t> Sawant Konkan Krishi Vidyapeeth, </a:t>
                      </a:r>
                      <a:r>
                        <a:rPr lang="en-US" sz="1300" dirty="0" err="1">
                          <a:effectLst/>
                        </a:rPr>
                        <a:t>Dapoli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2861452112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23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Pooja Gajanan Ingole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MCAER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Dr. Panjabrao Deshmukh Krishi Vidyapeeth,  Akola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896217789"/>
                  </a:ext>
                </a:extLst>
              </a:tr>
              <a:tr h="1774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24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Madhuree Prakash Lunge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MCAER</a:t>
                      </a:r>
                      <a:endParaRPr lang="en-IN" sz="1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Dr. Panjabrao Deshmukh Krishi Vidyapeeth,  Akola</a:t>
                      </a:r>
                      <a:endParaRPr lang="en-IN" sz="1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4589" marR="34589" marT="0" marB="0"/>
                </a:tc>
                <a:extLst>
                  <a:ext uri="{0D108BD9-81ED-4DB2-BD59-A6C34878D82A}">
                    <a16:rowId xmlns="" xmlns:a16="http://schemas.microsoft.com/office/drawing/2014/main" val="970452215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6C7B5B2-360F-433C-8B40-F9AFDCE6B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90379" y="194641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43599E6-C56C-492C-B040-840C66161E89}"/>
              </a:ext>
            </a:extLst>
          </p:cNvPr>
          <p:cNvSpPr txBox="1"/>
          <p:nvPr/>
        </p:nvSpPr>
        <p:spPr>
          <a:xfrm>
            <a:off x="2001328" y="194641"/>
            <a:ext cx="82711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rgbClr val="C00000"/>
                </a:solidFill>
              </a:rPr>
              <a:t>PANJABRAO DESHMUKH KRISHI VIDYAPEETH, AKOLA</a:t>
            </a:r>
          </a:p>
          <a:p>
            <a:pPr algn="ctr"/>
            <a:r>
              <a:rPr lang="en-IN" sz="2000" b="1" dirty="0"/>
              <a:t>          </a:t>
            </a:r>
            <a:r>
              <a:rPr lang="en-IN" sz="2200" b="1" dirty="0">
                <a:solidFill>
                  <a:srgbClr val="00B050"/>
                </a:solidFill>
              </a:rPr>
              <a:t>VASANTRAO NAIK COLLEGE OF AGRICULTURAL BIOTECHNOLOGY</a:t>
            </a:r>
            <a:endParaRPr lang="en-IN" sz="2200" dirty="0">
              <a:solidFill>
                <a:srgbClr val="00B050"/>
              </a:solidFill>
            </a:endParaRPr>
          </a:p>
          <a:p>
            <a:pPr algn="ctr"/>
            <a:r>
              <a:rPr lang="en-IN" sz="2200" b="1" dirty="0">
                <a:solidFill>
                  <a:srgbClr val="00B050"/>
                </a:solidFill>
              </a:rPr>
              <a:t>WAGHAPUR ROAD, YAVATMAL</a:t>
            </a:r>
            <a:endParaRPr lang="en-IN" sz="2200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57A1BD5-F682-4C0C-AB5A-6D4646120BA2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1409" y="265198"/>
            <a:ext cx="1080120" cy="936104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5EC9D3F-B9B3-4B38-B3E2-760E77C2725E}"/>
              </a:ext>
            </a:extLst>
          </p:cNvPr>
          <p:cNvSpPr txBox="1"/>
          <p:nvPr/>
        </p:nvSpPr>
        <p:spPr>
          <a:xfrm>
            <a:off x="4043772" y="1187530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>
                <a:solidFill>
                  <a:srgbClr val="00206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 STUDY FORUM 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2019-2020</a:t>
            </a:r>
            <a:endParaRPr lang="en-IN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6C7B5B2-360F-433C-8B40-F9AFDCE6B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92444" y="412216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43599E6-C56C-492C-B040-840C66161E89}"/>
              </a:ext>
            </a:extLst>
          </p:cNvPr>
          <p:cNvSpPr txBox="1"/>
          <p:nvPr/>
        </p:nvSpPr>
        <p:spPr>
          <a:xfrm>
            <a:off x="2040302" y="332657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rgbClr val="C00000"/>
                </a:solidFill>
              </a:rPr>
              <a:t>PANJABRAO DESHMUKH KRISHI VIDYAPEETH, AKOLA</a:t>
            </a:r>
          </a:p>
          <a:p>
            <a:pPr algn="ctr"/>
            <a:r>
              <a:rPr lang="en-IN" sz="2000" b="1" dirty="0"/>
              <a:t>          </a:t>
            </a:r>
            <a:r>
              <a:rPr lang="en-IN" sz="2000" b="1" dirty="0">
                <a:solidFill>
                  <a:srgbClr val="00B050"/>
                </a:solidFill>
              </a:rPr>
              <a:t>VASANTRAO NAIK COLLEGE OF AGRICULTURAL BIOTECHNOLOGY</a:t>
            </a:r>
            <a:endParaRPr lang="en-IN" sz="2000" dirty="0">
              <a:solidFill>
                <a:srgbClr val="00B050"/>
              </a:solidFill>
            </a:endParaRPr>
          </a:p>
          <a:p>
            <a:pPr algn="ctr"/>
            <a:r>
              <a:rPr lang="en-IN" sz="2000" b="1" dirty="0">
                <a:solidFill>
                  <a:srgbClr val="00B050"/>
                </a:solidFill>
              </a:rPr>
              <a:t>WAGHAPUR ROAD, YAVATMAL</a:t>
            </a:r>
            <a:endParaRPr lang="en-IN" sz="2000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57A1BD5-F682-4C0C-AB5A-6D4646120BA2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1215" y="412216"/>
            <a:ext cx="1080120" cy="936104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5EC9D3F-B9B3-4B38-B3E2-760E77C2725E}"/>
              </a:ext>
            </a:extLst>
          </p:cNvPr>
          <p:cNvSpPr txBox="1"/>
          <p:nvPr/>
        </p:nvSpPr>
        <p:spPr>
          <a:xfrm>
            <a:off x="3683732" y="1378272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>
                <a:solidFill>
                  <a:srgbClr val="00206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 STUDY FORUM 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2020-2021</a:t>
            </a:r>
            <a:endParaRPr lang="en-IN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DE344848-1FDE-4A71-B870-23D1408C0F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23121246"/>
              </p:ext>
            </p:extLst>
          </p:nvPr>
        </p:nvGraphicFramePr>
        <p:xfrm>
          <a:off x="1311215" y="1729686"/>
          <a:ext cx="10015268" cy="455888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492554">
                  <a:extLst>
                    <a:ext uri="{9D8B030D-6E8A-4147-A177-3AD203B41FA5}">
                      <a16:colId xmlns="" xmlns:a16="http://schemas.microsoft.com/office/drawing/2014/main" val="2899860229"/>
                    </a:ext>
                  </a:extLst>
                </a:gridCol>
                <a:gridCol w="2791141">
                  <a:extLst>
                    <a:ext uri="{9D8B030D-6E8A-4147-A177-3AD203B41FA5}">
                      <a16:colId xmlns="" xmlns:a16="http://schemas.microsoft.com/office/drawing/2014/main" val="591481136"/>
                    </a:ext>
                  </a:extLst>
                </a:gridCol>
                <a:gridCol w="1313478">
                  <a:extLst>
                    <a:ext uri="{9D8B030D-6E8A-4147-A177-3AD203B41FA5}">
                      <a16:colId xmlns="" xmlns:a16="http://schemas.microsoft.com/office/drawing/2014/main" val="4176213606"/>
                    </a:ext>
                  </a:extLst>
                </a:gridCol>
                <a:gridCol w="5418095">
                  <a:extLst>
                    <a:ext uri="{9D8B030D-6E8A-4147-A177-3AD203B41FA5}">
                      <a16:colId xmlns="" xmlns:a16="http://schemas.microsoft.com/office/drawing/2014/main" val="1400388783"/>
                    </a:ext>
                  </a:extLst>
                </a:gridCol>
              </a:tblGrid>
              <a:tr h="389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Sr.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Name of Student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ICAR/GAT-B/ GATE/ MCAER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 Admitted institute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3684840173"/>
                  </a:ext>
                </a:extLst>
              </a:tr>
              <a:tr h="258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Pravin Vilas Nimgade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GAT- B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Admitted for </a:t>
                      </a:r>
                      <a:r>
                        <a:rPr lang="en-US" sz="1400" dirty="0" err="1">
                          <a:effectLst/>
                        </a:rPr>
                        <a:t>M.tech</a:t>
                      </a:r>
                      <a:r>
                        <a:rPr lang="en-US" sz="1400" dirty="0">
                          <a:effectLst/>
                        </a:rPr>
                        <a:t>. at Institute of Chemical Technology, Mumbai.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2584084904"/>
                  </a:ext>
                </a:extLst>
              </a:tr>
              <a:tr h="258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Harshada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Gulabrao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Madhankar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GAT- B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Admitted for M.tech. Institute of Chemical Technology, Mumbai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1013678207"/>
                  </a:ext>
                </a:extLst>
              </a:tr>
              <a:tr h="2890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Prajwal </a:t>
                      </a:r>
                      <a:r>
                        <a:rPr lang="en-US" sz="1400" dirty="0" err="1">
                          <a:effectLst/>
                        </a:rPr>
                        <a:t>Purushottam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Dongare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GAT- B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Admitted for M.tech. Institute of Chemical Technology, Mumbai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1433614157"/>
                  </a:ext>
                </a:extLst>
              </a:tr>
              <a:tr h="258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Suraj Santosh Gupta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GAT- B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Admitted for M.tech. Institute of Chemical Technology, Mumbai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2571561788"/>
                  </a:ext>
                </a:extLst>
              </a:tr>
              <a:tr h="258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Viraj </a:t>
                      </a:r>
                      <a:r>
                        <a:rPr lang="en-US" sz="1400" dirty="0" err="1">
                          <a:effectLst/>
                        </a:rPr>
                        <a:t>Pramodrao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Sawarkar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GAT- B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Admitted for M.tech. Institute of Chemical Technology, Mumbai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773647070"/>
                  </a:ext>
                </a:extLst>
              </a:tr>
              <a:tr h="3898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Bhushan Ramesh Shende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GAT- B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Admitted for </a:t>
                      </a:r>
                      <a:r>
                        <a:rPr lang="en-US" sz="1400" dirty="0" err="1">
                          <a:effectLst/>
                        </a:rPr>
                        <a:t>M.tech</a:t>
                      </a:r>
                      <a:r>
                        <a:rPr lang="en-US" sz="1400" dirty="0">
                          <a:effectLst/>
                        </a:rPr>
                        <a:t>. K. S. </a:t>
                      </a:r>
                      <a:r>
                        <a:rPr lang="en-US" sz="1400" dirty="0" err="1">
                          <a:effectLst/>
                        </a:rPr>
                        <a:t>Rangaswami</a:t>
                      </a:r>
                      <a:r>
                        <a:rPr lang="en-US" sz="1400" dirty="0">
                          <a:effectLst/>
                        </a:rPr>
                        <a:t> college of Technology, </a:t>
                      </a:r>
                      <a:r>
                        <a:rPr lang="en-US" sz="1400" dirty="0" err="1">
                          <a:effectLst/>
                        </a:rPr>
                        <a:t>Tiruchengode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Tamilnadu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999617932"/>
                  </a:ext>
                </a:extLst>
              </a:tr>
              <a:tr h="258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Manali Sunil </a:t>
                      </a:r>
                      <a:r>
                        <a:rPr lang="en-US" sz="1400" dirty="0" err="1">
                          <a:effectLst/>
                        </a:rPr>
                        <a:t>Shegokar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GATE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Admitted for M.tech. NIT Durgapur, West Bangal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134552070"/>
                  </a:ext>
                </a:extLst>
              </a:tr>
              <a:tr h="258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Suraksha </a:t>
                      </a:r>
                      <a:r>
                        <a:rPr lang="en-US" sz="1400" dirty="0" err="1">
                          <a:effectLst/>
                        </a:rPr>
                        <a:t>Namdeo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Datarkar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MCAER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Dr. PDKV, Akola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484378230"/>
                  </a:ext>
                </a:extLst>
              </a:tr>
              <a:tr h="258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Gauri </a:t>
                      </a:r>
                      <a:r>
                        <a:rPr lang="en-US" sz="1400" dirty="0" err="1">
                          <a:effectLst/>
                        </a:rPr>
                        <a:t>Rajan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Argulwar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MCAER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Dr. PDKV, Akola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126564772"/>
                  </a:ext>
                </a:extLst>
              </a:tr>
              <a:tr h="258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Sonali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Raosaheb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Siraskar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MCAER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Mahatma Phule Krishi Vidyapeeth, Rahuri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423661276"/>
                  </a:ext>
                </a:extLst>
              </a:tr>
              <a:tr h="258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Gayatri Madhukar Tale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MCAER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Mahatma Phule Krishi Vidyapeeth, Rahuri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3680885458"/>
                  </a:ext>
                </a:extLst>
              </a:tr>
              <a:tr h="258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Priyanka Ravindra Sangale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MCAER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Mahatma Phule Krishi Vidyapeeth, Rahuri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2841788851"/>
                  </a:ext>
                </a:extLst>
              </a:tr>
              <a:tr h="258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Manisha </a:t>
                      </a:r>
                      <a:r>
                        <a:rPr lang="en-US" sz="1400" dirty="0" err="1">
                          <a:effectLst/>
                        </a:rPr>
                        <a:t>Sunilrao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Kadao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Other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LAD College, Nagpur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4042317101"/>
                  </a:ext>
                </a:extLst>
              </a:tr>
              <a:tr h="258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Nisha </a:t>
                      </a:r>
                      <a:r>
                        <a:rPr lang="en-US" sz="1400" dirty="0" err="1">
                          <a:effectLst/>
                        </a:rPr>
                        <a:t>Laxmandas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Aswini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Other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LAD College, Nagpur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2524251252"/>
                  </a:ext>
                </a:extLst>
              </a:tr>
              <a:tr h="2582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15">
                          <a:effectLst/>
                        </a:rPr>
                        <a:t>Atharva Sanjay Togattiwar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Other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15" dirty="0">
                          <a:effectLst/>
                        </a:rPr>
                        <a:t>VPM's B.N. </a:t>
                      </a:r>
                      <a:r>
                        <a:rPr lang="en-US" sz="1400" spc="15" dirty="0" err="1">
                          <a:effectLst/>
                        </a:rPr>
                        <a:t>Bandodkar</a:t>
                      </a:r>
                      <a:r>
                        <a:rPr lang="en-US" sz="1400" spc="15" dirty="0">
                          <a:effectLst/>
                        </a:rPr>
                        <a:t> College of Science, Thane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0337" marR="50337" marT="0" marB="0"/>
                </a:tc>
                <a:extLst>
                  <a:ext uri="{0D108BD9-81ED-4DB2-BD59-A6C34878D82A}">
                    <a16:rowId xmlns="" xmlns:a16="http://schemas.microsoft.com/office/drawing/2014/main" val="497939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11504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6C7B5B2-360F-433C-8B40-F9AFDCE6B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24492" y="372436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43599E6-C56C-492C-B040-840C66161E89}"/>
              </a:ext>
            </a:extLst>
          </p:cNvPr>
          <p:cNvSpPr txBox="1"/>
          <p:nvPr/>
        </p:nvSpPr>
        <p:spPr>
          <a:xfrm>
            <a:off x="2249141" y="372436"/>
            <a:ext cx="792088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100" dirty="0">
                <a:solidFill>
                  <a:srgbClr val="C00000"/>
                </a:solidFill>
              </a:rPr>
              <a:t>PANJABRAO DESHMUKH KRISHI VIDYAPEETH, AKOLA</a:t>
            </a:r>
          </a:p>
          <a:p>
            <a:pPr algn="ctr"/>
            <a:r>
              <a:rPr lang="en-IN" sz="2100" b="1" dirty="0"/>
              <a:t>          </a:t>
            </a:r>
            <a:r>
              <a:rPr lang="en-IN" sz="2100" b="1" dirty="0">
                <a:solidFill>
                  <a:srgbClr val="00B050"/>
                </a:solidFill>
              </a:rPr>
              <a:t>VASANTRAO NAIK COLLEGE OF AGRICULTURAL BIOTECHNOLOGY</a:t>
            </a:r>
            <a:endParaRPr lang="en-IN" sz="2100" dirty="0">
              <a:solidFill>
                <a:srgbClr val="00B050"/>
              </a:solidFill>
            </a:endParaRPr>
          </a:p>
          <a:p>
            <a:pPr algn="ctr"/>
            <a:r>
              <a:rPr lang="en-IN" sz="2100" b="1" dirty="0">
                <a:solidFill>
                  <a:srgbClr val="00B050"/>
                </a:solidFill>
              </a:rPr>
              <a:t>WAGHAPUR ROAD, YAVATMAL</a:t>
            </a:r>
            <a:endParaRPr lang="en-IN" sz="2100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57A1BD5-F682-4C0C-AB5A-6D4646120BA2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9456" y="372436"/>
            <a:ext cx="1080120" cy="936104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5EC9D3F-B9B3-4B38-B3E2-760E77C2725E}"/>
              </a:ext>
            </a:extLst>
          </p:cNvPr>
          <p:cNvSpPr txBox="1"/>
          <p:nvPr/>
        </p:nvSpPr>
        <p:spPr>
          <a:xfrm>
            <a:off x="3863752" y="1331476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>
                <a:solidFill>
                  <a:srgbClr val="00206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 STUDY FORUM 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2021-2022</a:t>
            </a:r>
            <a:endParaRPr lang="en-IN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="" xmlns:a16="http://schemas.microsoft.com/office/drawing/2014/main" id="{9B1F458A-D246-4441-92E1-380BCE015E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51230996"/>
              </p:ext>
            </p:extLst>
          </p:nvPr>
        </p:nvGraphicFramePr>
        <p:xfrm>
          <a:off x="859766" y="1700808"/>
          <a:ext cx="10699630" cy="488546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31597">
                  <a:extLst>
                    <a:ext uri="{9D8B030D-6E8A-4147-A177-3AD203B41FA5}">
                      <a16:colId xmlns="" xmlns:a16="http://schemas.microsoft.com/office/drawing/2014/main" val="3742276811"/>
                    </a:ext>
                  </a:extLst>
                </a:gridCol>
                <a:gridCol w="2126622">
                  <a:extLst>
                    <a:ext uri="{9D8B030D-6E8A-4147-A177-3AD203B41FA5}">
                      <a16:colId xmlns="" xmlns:a16="http://schemas.microsoft.com/office/drawing/2014/main" val="1862686951"/>
                    </a:ext>
                  </a:extLst>
                </a:gridCol>
                <a:gridCol w="1509623">
                  <a:extLst>
                    <a:ext uri="{9D8B030D-6E8A-4147-A177-3AD203B41FA5}">
                      <a16:colId xmlns="" xmlns:a16="http://schemas.microsoft.com/office/drawing/2014/main" val="1393544924"/>
                    </a:ext>
                  </a:extLst>
                </a:gridCol>
                <a:gridCol w="6331788">
                  <a:extLst>
                    <a:ext uri="{9D8B030D-6E8A-4147-A177-3AD203B41FA5}">
                      <a16:colId xmlns="" xmlns:a16="http://schemas.microsoft.com/office/drawing/2014/main" val="1445511849"/>
                    </a:ext>
                  </a:extLst>
                </a:gridCol>
              </a:tblGrid>
              <a:tr h="4152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Sr.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No.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Name of Student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ICAR/GAT-B/ </a:t>
                      </a:r>
                      <a:r>
                        <a:rPr lang="en-US" sz="1200">
                          <a:effectLst/>
                        </a:rPr>
                        <a:t>GATE/MCAER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  Admitted institute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2334938837"/>
                  </a:ext>
                </a:extLst>
              </a:tr>
              <a:tr h="2154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Vaishnavi Jangale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GATE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M.tech. at IIT, Jodhpur at M.Tech in Bioscience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994946955"/>
                  </a:ext>
                </a:extLst>
              </a:tr>
              <a:tr h="2154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Hrushikesh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Fawade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 B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M.tech</a:t>
                      </a:r>
                      <a:r>
                        <a:rPr lang="en-US" sz="1400" dirty="0">
                          <a:effectLst/>
                        </a:rPr>
                        <a:t>. Pharma Biotech at ICT, Mumbai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4037348650"/>
                  </a:ext>
                </a:extLst>
              </a:tr>
              <a:tr h="2154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Mrunalini Chaudhari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GATE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M.tech. (pharmaceutical science &amp; Engineering) at IIT, Dhanbad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1290888296"/>
                  </a:ext>
                </a:extLst>
              </a:tr>
              <a:tr h="2154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Pooja Madavi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GATE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M.tech. (pharmaceutical science &amp; Engineering) at IIT, Dhanbad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2959123673"/>
                  </a:ext>
                </a:extLst>
              </a:tr>
              <a:tr h="2154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5.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Sonali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Siraskar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 B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M.tech. BioprocssTechnology  at ICT, Mumbai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3945255196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6.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Ishwari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Vyawhare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 B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M.tech. Food Biotech at ICT, Mumbai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50337622"/>
                  </a:ext>
                </a:extLst>
              </a:tr>
              <a:tr h="2154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7.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Sahil Ghutke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 B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M.tech</a:t>
                      </a:r>
                      <a:r>
                        <a:rPr lang="en-US" sz="1400" dirty="0">
                          <a:effectLst/>
                        </a:rPr>
                        <a:t>. Bioprocess Technology at ICT, Mumbai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3281404581"/>
                  </a:ext>
                </a:extLst>
              </a:tr>
              <a:tr h="431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8.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Aditi Jadhao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 B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M.tech</a:t>
                      </a:r>
                      <a:r>
                        <a:rPr lang="en-US" sz="1400" dirty="0">
                          <a:effectLst/>
                        </a:rPr>
                        <a:t>. Biotech with Industrial speciation  at VELTECH </a:t>
                      </a:r>
                      <a:r>
                        <a:rPr lang="en-US" sz="1400" dirty="0" err="1">
                          <a:effectLst/>
                        </a:rPr>
                        <a:t>Ranrajn</a:t>
                      </a:r>
                      <a:r>
                        <a:rPr lang="en-US" sz="1400" dirty="0">
                          <a:effectLst/>
                        </a:rPr>
                        <a:t> Dr. </a:t>
                      </a:r>
                      <a:r>
                        <a:rPr lang="en-US" sz="1400" dirty="0" err="1">
                          <a:effectLst/>
                        </a:rPr>
                        <a:t>Shankuntala</a:t>
                      </a:r>
                      <a:r>
                        <a:rPr lang="en-US" sz="1400" dirty="0">
                          <a:effectLst/>
                        </a:rPr>
                        <a:t> R &amp; D Inst. Of Sci. and Tech., Chennai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3412877186"/>
                  </a:ext>
                </a:extLst>
              </a:tr>
              <a:tr h="3253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9.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Hrushikesh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Bhasakhale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 B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M.tech</a:t>
                      </a:r>
                      <a:r>
                        <a:rPr lang="en-US" sz="1400" dirty="0">
                          <a:effectLst/>
                        </a:rPr>
                        <a:t>. Computational Biology, Dept. of Bioinformatics, Pondicherry Univ., Pondicherry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1363983825"/>
                  </a:ext>
                </a:extLst>
              </a:tr>
              <a:tr h="2809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10.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Pradyumn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Rahate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 B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M.tech</a:t>
                      </a:r>
                      <a:r>
                        <a:rPr lang="en-US" sz="1400" dirty="0">
                          <a:effectLst/>
                        </a:rPr>
                        <a:t>. Computational Biology, Dept. of Bioinformatics, Pondicherry Univ., Pondicherry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2725502655"/>
                  </a:ext>
                </a:extLst>
              </a:tr>
              <a:tr h="4818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11.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Avinash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Ghuge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 B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M.tech. Biotech with Indistrialspecialition  at VELTECH Ranrajn Dr. Shankuntala research and Development Inst. Of Sci. and Tech., Chennai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2676616639"/>
                  </a:ext>
                </a:extLst>
              </a:tr>
              <a:tr h="294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12.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Prajakta Sonwane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 B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M.tech</a:t>
                      </a:r>
                      <a:r>
                        <a:rPr lang="en-US" sz="1400" dirty="0">
                          <a:effectLst/>
                        </a:rPr>
                        <a:t> Biotechnology at Maulana Abdul Kalam Azad Univ. of Technology, West Bengal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377639055"/>
                  </a:ext>
                </a:extLst>
              </a:tr>
              <a:tr h="2154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13.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Shende Bhushan Ramesh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GAT B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NIT, Rurkela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1963478282"/>
                  </a:ext>
                </a:extLst>
              </a:tr>
              <a:tr h="2154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14.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Rushikesh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Mahalle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MCAER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College of Agril. Biotechnology, MPKV, Rahuri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2301788936"/>
                  </a:ext>
                </a:extLst>
              </a:tr>
              <a:tr h="2154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15.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Shrushti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Surwade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MCAER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College of </a:t>
                      </a:r>
                      <a:r>
                        <a:rPr lang="en-US" sz="1400" dirty="0" err="1">
                          <a:effectLst/>
                        </a:rPr>
                        <a:t>Agril</a:t>
                      </a:r>
                      <a:r>
                        <a:rPr lang="en-US" sz="1400" dirty="0">
                          <a:effectLst/>
                        </a:rPr>
                        <a:t>. Biotechnology, Dr. PDKV, </a:t>
                      </a:r>
                      <a:r>
                        <a:rPr lang="en-US" sz="1400" dirty="0" err="1">
                          <a:effectLst/>
                        </a:rPr>
                        <a:t>AKola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2002" marR="42002" marT="0" marB="0"/>
                </a:tc>
                <a:extLst>
                  <a:ext uri="{0D108BD9-81ED-4DB2-BD59-A6C34878D82A}">
                    <a16:rowId xmlns="" xmlns:a16="http://schemas.microsoft.com/office/drawing/2014/main" val="192275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9256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6C7B5B2-360F-433C-8B40-F9AFDCE6B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24392" y="404664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43599E6-C56C-492C-B040-840C66161E89}"/>
              </a:ext>
            </a:extLst>
          </p:cNvPr>
          <p:cNvSpPr txBox="1"/>
          <p:nvPr/>
        </p:nvSpPr>
        <p:spPr>
          <a:xfrm>
            <a:off x="1919536" y="332657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rgbClr val="C00000"/>
                </a:solidFill>
              </a:rPr>
              <a:t>PANJABRAO DESHMUKH KRISHI VIDYAPEETH, AKOLA</a:t>
            </a:r>
          </a:p>
          <a:p>
            <a:pPr algn="ctr"/>
            <a:r>
              <a:rPr lang="en-IN" sz="2000" b="1" dirty="0"/>
              <a:t>          </a:t>
            </a:r>
            <a:r>
              <a:rPr lang="en-IN" sz="2000" b="1" dirty="0">
                <a:solidFill>
                  <a:srgbClr val="00B050"/>
                </a:solidFill>
              </a:rPr>
              <a:t>VASANTRAO NAIK COLLEGE OF AGRICULTURAL BIOTECHNOLOGY</a:t>
            </a:r>
            <a:endParaRPr lang="en-IN" sz="2000" dirty="0">
              <a:solidFill>
                <a:srgbClr val="00B050"/>
              </a:solidFill>
            </a:endParaRPr>
          </a:p>
          <a:p>
            <a:pPr algn="ctr"/>
            <a:r>
              <a:rPr lang="en-IN" sz="2000" b="1" dirty="0">
                <a:solidFill>
                  <a:srgbClr val="00B050"/>
                </a:solidFill>
              </a:rPr>
              <a:t>WAGHAPUR ROAD, YAVATMAL</a:t>
            </a:r>
            <a:endParaRPr lang="en-IN" sz="2000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57A1BD5-F682-4C0C-AB5A-6D4646120BA2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6491" y="412800"/>
            <a:ext cx="1080120" cy="936104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5EC9D3F-B9B3-4B38-B3E2-760E77C2725E}"/>
              </a:ext>
            </a:extLst>
          </p:cNvPr>
          <p:cNvSpPr txBox="1"/>
          <p:nvPr/>
        </p:nvSpPr>
        <p:spPr>
          <a:xfrm>
            <a:off x="3602966" y="1357039"/>
            <a:ext cx="4986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>
                <a:solidFill>
                  <a:srgbClr val="00206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 STUDY FORUM 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2022-2023</a:t>
            </a:r>
            <a:endParaRPr lang="en-IN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3849190C-91A3-4D42-B0ED-52B3CC51DB6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81488" y="1751307"/>
          <a:ext cx="11041811" cy="490728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655731">
                  <a:extLst>
                    <a:ext uri="{9D8B030D-6E8A-4147-A177-3AD203B41FA5}">
                      <a16:colId xmlns="" xmlns:a16="http://schemas.microsoft.com/office/drawing/2014/main" val="129584199"/>
                    </a:ext>
                  </a:extLst>
                </a:gridCol>
                <a:gridCol w="2486131">
                  <a:extLst>
                    <a:ext uri="{9D8B030D-6E8A-4147-A177-3AD203B41FA5}">
                      <a16:colId xmlns="" xmlns:a16="http://schemas.microsoft.com/office/drawing/2014/main" val="3659432863"/>
                    </a:ext>
                  </a:extLst>
                </a:gridCol>
                <a:gridCol w="2197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702249">
                  <a:extLst>
                    <a:ext uri="{9D8B030D-6E8A-4147-A177-3AD203B41FA5}">
                      <a16:colId xmlns="" xmlns:a16="http://schemas.microsoft.com/office/drawing/2014/main" val="261344057"/>
                    </a:ext>
                  </a:extLst>
                </a:gridCol>
              </a:tblGrid>
              <a:tr h="4315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Sr. No.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Name of Student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ICAR/GAT-B/ GATE/ MCAER/NET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Institute Name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76964300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1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Pooja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Madavi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GATE 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Indian Institute of Technology,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Dhanbad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08386956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2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Kirti Sinha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Institute of Chemical Technology, Mumbai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88870439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3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</a:rPr>
                        <a:t>Mrudul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Dhakate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spc="15" dirty="0">
                          <a:solidFill>
                            <a:srgbClr val="202124"/>
                          </a:solidFill>
                          <a:latin typeface="+mn-lt"/>
                          <a:ea typeface="Calibri"/>
                          <a:cs typeface="Mangal"/>
                        </a:rPr>
                        <a:t>National Institute of technology, </a:t>
                      </a:r>
                      <a:r>
                        <a:rPr lang="en-US" sz="1400" spc="15" dirty="0" err="1">
                          <a:solidFill>
                            <a:srgbClr val="202124"/>
                          </a:solidFill>
                          <a:latin typeface="+mn-lt"/>
                          <a:ea typeface="Calibri"/>
                          <a:cs typeface="Mangal"/>
                        </a:rPr>
                        <a:t>Surathkal</a:t>
                      </a:r>
                      <a:r>
                        <a:rPr lang="en-US" sz="1400" spc="15" dirty="0">
                          <a:solidFill>
                            <a:srgbClr val="202124"/>
                          </a:solidFill>
                          <a:latin typeface="+mn-lt"/>
                          <a:ea typeface="Calibri"/>
                          <a:cs typeface="Mangal"/>
                        </a:rPr>
                        <a:t>  </a:t>
                      </a:r>
                      <a:r>
                        <a:rPr lang="en-US" sz="1400" spc="15" dirty="0" err="1">
                          <a:solidFill>
                            <a:srgbClr val="202124"/>
                          </a:solidFill>
                          <a:latin typeface="+mn-lt"/>
                          <a:ea typeface="Calibri"/>
                          <a:cs typeface="Mangal"/>
                        </a:rPr>
                        <a:t>Karnatak</a:t>
                      </a:r>
                      <a:endParaRPr lang="en-GB" sz="1400" dirty="0"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64003097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4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Sandesh Shinde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National Institute of Technology, Bhopal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17621152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5.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Samiksha Bhakare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Institute of Chemical Technology, Mumbai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78171578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6.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</a:rPr>
                        <a:t>Pranjali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Soor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Institute of Chemical Technology, Mumbai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7269170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7.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</a:rPr>
                        <a:t>Samrudhhi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Taske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Institute of Chemical Technology, Mumbai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58644842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8.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</a:rPr>
                        <a:t>Pranali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Chankhede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spc="15" dirty="0">
                          <a:solidFill>
                            <a:srgbClr val="202124"/>
                          </a:solidFill>
                          <a:latin typeface="+mn-lt"/>
                          <a:ea typeface="Calibri"/>
                          <a:cs typeface="Mangal"/>
                        </a:rPr>
                        <a:t>National Institute of technology, </a:t>
                      </a:r>
                      <a:r>
                        <a:rPr lang="en-US" sz="1400" spc="15" dirty="0" err="1">
                          <a:solidFill>
                            <a:srgbClr val="202124"/>
                          </a:solidFill>
                          <a:latin typeface="+mn-lt"/>
                          <a:ea typeface="Calibri"/>
                          <a:cs typeface="Mangal"/>
                        </a:rPr>
                        <a:t>Surathkal</a:t>
                      </a:r>
                      <a:r>
                        <a:rPr lang="en-US" sz="1400" spc="15" dirty="0">
                          <a:solidFill>
                            <a:srgbClr val="202124"/>
                          </a:solidFill>
                          <a:latin typeface="+mn-lt"/>
                          <a:ea typeface="Calibri"/>
                          <a:cs typeface="Mangal"/>
                        </a:rPr>
                        <a:t>  </a:t>
                      </a:r>
                      <a:r>
                        <a:rPr lang="en-US" sz="1400" spc="15" dirty="0" err="1">
                          <a:solidFill>
                            <a:srgbClr val="202124"/>
                          </a:solidFill>
                          <a:latin typeface="+mn-lt"/>
                          <a:ea typeface="Calibri"/>
                          <a:cs typeface="Mangal"/>
                        </a:rPr>
                        <a:t>Karnatak</a:t>
                      </a:r>
                      <a:endParaRPr lang="en-GB" sz="1400" dirty="0">
                        <a:latin typeface="+mn-lt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437241970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9.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Nikita Shende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MAKAUT, West Bengal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24589804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10.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Tanvi Aware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B/ MCEAR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latin typeface="+mn-lt"/>
                        </a:rPr>
                        <a:t>PDKV</a:t>
                      </a:r>
                      <a:r>
                        <a:rPr lang="en-GB" sz="1400" baseline="0" dirty="0">
                          <a:latin typeface="+mn-lt"/>
                        </a:rPr>
                        <a:t>, Akola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82383329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11.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</a:rPr>
                        <a:t>Manas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Dehariya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Institute of Chemical Technology, Mumbai 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74325905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12.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</a:rPr>
                        <a:t>Pratik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Barad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National Center For Aquatic Animal Health, CUSAT, Kochi, Kerala 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08193513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13.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Abhishek Zamare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Nil pan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620447842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14.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Divya Shukla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IIIT,</a:t>
                      </a:r>
                      <a:r>
                        <a:rPr lang="en-GB" sz="1400" baseline="0" dirty="0">
                          <a:latin typeface="+mn-lt"/>
                        </a:rPr>
                        <a:t> Delhi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70505878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15.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+mn-lt"/>
                        </a:rPr>
                        <a:t>Rutuja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Gaikwad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Institute of Chemical Technology, Mumbai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05212125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</a:rPr>
                        <a:t>16.</a:t>
                      </a:r>
                      <a:endParaRPr lang="en-IN" sz="14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Ganesh </a:t>
                      </a:r>
                      <a:r>
                        <a:rPr lang="en-US" sz="1400" dirty="0" err="1">
                          <a:effectLst/>
                          <a:latin typeface="+mn-lt"/>
                        </a:rPr>
                        <a:t>Ghime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GAT B 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MAKAUT, West Bengal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26471291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17.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 err="1">
                          <a:effectLst/>
                          <a:latin typeface="+mn-lt"/>
                        </a:rPr>
                        <a:t>Tushar</a:t>
                      </a:r>
                      <a:r>
                        <a:rPr lang="en-US" sz="1400" kern="12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kern="1200" dirty="0" err="1">
                          <a:effectLst/>
                          <a:latin typeface="+mn-lt"/>
                        </a:rPr>
                        <a:t>Dhangare</a:t>
                      </a:r>
                      <a:endParaRPr lang="en-IN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</a:rPr>
                        <a:t>NET</a:t>
                      </a:r>
                      <a:endParaRPr lang="en-IN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Sub Division officer,</a:t>
                      </a:r>
                      <a:r>
                        <a:rPr lang="en-GB" sz="1400" baseline="0" dirty="0">
                          <a:latin typeface="+mn-lt"/>
                        </a:rPr>
                        <a:t> </a:t>
                      </a:r>
                      <a:r>
                        <a:rPr lang="en-GB" sz="1400" baseline="0" dirty="0" err="1">
                          <a:latin typeface="+mn-lt"/>
                        </a:rPr>
                        <a:t>Akot</a:t>
                      </a:r>
                      <a:endParaRPr lang="en-GB" sz="1400" dirty="0"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13446589"/>
                  </a:ext>
                </a:extLst>
              </a:tr>
              <a:tr h="24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18.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</a:rPr>
                        <a:t>Manish Chauhan</a:t>
                      </a:r>
                      <a:endParaRPr lang="en-IN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effectLst/>
                          <a:latin typeface="+mn-lt"/>
                        </a:rPr>
                        <a:t>NET</a:t>
                      </a:r>
                      <a:endParaRPr lang="en-IN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+mn-lt"/>
                        </a:rPr>
                        <a:t>Banking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41962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27554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6C7B5B2-360F-433C-8B40-F9AFDCE6B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85203" y="79327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43599E6-C56C-492C-B040-840C66161E89}"/>
              </a:ext>
            </a:extLst>
          </p:cNvPr>
          <p:cNvSpPr txBox="1"/>
          <p:nvPr/>
        </p:nvSpPr>
        <p:spPr>
          <a:xfrm>
            <a:off x="1919536" y="7320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rgbClr val="C00000"/>
                </a:solidFill>
              </a:rPr>
              <a:t>PANJABRAO DESHMUKH KRISHI VIDYAPEETH, AKOLA</a:t>
            </a:r>
          </a:p>
          <a:p>
            <a:pPr algn="ctr"/>
            <a:r>
              <a:rPr lang="en-IN" sz="2000" b="1" dirty="0"/>
              <a:t>          </a:t>
            </a:r>
            <a:r>
              <a:rPr lang="en-IN" sz="2000" b="1" dirty="0">
                <a:solidFill>
                  <a:srgbClr val="00B050"/>
                </a:solidFill>
              </a:rPr>
              <a:t>VASANTRAO NAIK COLLEGE OF AGRICULTURAL BIOTECHNOLOGY</a:t>
            </a:r>
            <a:endParaRPr lang="en-IN" sz="2000" dirty="0">
              <a:solidFill>
                <a:srgbClr val="00B050"/>
              </a:solidFill>
            </a:endParaRPr>
          </a:p>
          <a:p>
            <a:pPr algn="ctr"/>
            <a:r>
              <a:rPr lang="en-IN" sz="2000" b="1" dirty="0">
                <a:solidFill>
                  <a:srgbClr val="00B050"/>
                </a:solidFill>
              </a:rPr>
              <a:t>WAGHAPUR ROAD, YAVATMAL</a:t>
            </a:r>
            <a:endParaRPr lang="en-IN" sz="2000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57A1BD5-F682-4C0C-AB5A-6D4646120BA2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7302" y="87463"/>
            <a:ext cx="1080120" cy="936104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5EC9D3F-B9B3-4B38-B3E2-760E77C2725E}"/>
              </a:ext>
            </a:extLst>
          </p:cNvPr>
          <p:cNvSpPr txBox="1"/>
          <p:nvPr/>
        </p:nvSpPr>
        <p:spPr>
          <a:xfrm>
            <a:off x="3602966" y="1244900"/>
            <a:ext cx="4986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>
                <a:solidFill>
                  <a:srgbClr val="00206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 STUDY FORUM 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2023-2024</a:t>
            </a:r>
            <a:endParaRPr lang="en-IN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3849190C-91A3-4D42-B0ED-52B3CC51DB6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62309" y="1218928"/>
          <a:ext cx="11749177" cy="5965529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549287">
                  <a:extLst>
                    <a:ext uri="{9D8B030D-6E8A-4147-A177-3AD203B41FA5}">
                      <a16:colId xmlns="" xmlns:a16="http://schemas.microsoft.com/office/drawing/2014/main" val="129584199"/>
                    </a:ext>
                  </a:extLst>
                </a:gridCol>
                <a:gridCol w="2199949">
                  <a:extLst>
                    <a:ext uri="{9D8B030D-6E8A-4147-A177-3AD203B41FA5}">
                      <a16:colId xmlns="" xmlns:a16="http://schemas.microsoft.com/office/drawing/2014/main" val="3659432863"/>
                    </a:ext>
                  </a:extLst>
                </a:gridCol>
                <a:gridCol w="37701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229816">
                  <a:extLst>
                    <a:ext uri="{9D8B030D-6E8A-4147-A177-3AD203B41FA5}">
                      <a16:colId xmlns="" xmlns:a16="http://schemas.microsoft.com/office/drawing/2014/main" val="261344057"/>
                    </a:ext>
                  </a:extLst>
                </a:gridCol>
              </a:tblGrid>
              <a:tr h="3761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Sr. No.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Name of Student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BET/ICAR/GAT-B/ GATE/ MCAER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Institute Name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76964300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Mr. Akash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Khode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BET, GATE, GAT-B  (Fellowship Rs 45000/pm)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Institute of Chemical Technology, Mumbai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18083869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Mr. Sai Ganesh Nair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GATE, IIT JAM, JGEEBLIS (Fellowship Rs 42000/pm)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Mangal"/>
                        </a:rPr>
                        <a:t>IIIT, Delhi</a:t>
                      </a:r>
                      <a:endParaRPr lang="en-GB" sz="14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88870439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Mr. Digvijay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Ballal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National Institute of technology,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Surathkal</a:t>
                      </a: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Karnatak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3864003097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Mr. Himanshu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Chandelkar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Institute of Chemical Technology, Mumbai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717621152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Mr. Kunal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Bhaspale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National Institute of Technology, Bhopal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3978171578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Mr. Vaibhav Thakur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GATE, GAT-B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Institute of Chemical Technology, Mumbai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317269170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Mr.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Prathamesh</a:t>
                      </a: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Nimbolkar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GATE, GAT-B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Mangal"/>
                        </a:rPr>
                        <a:t>Institute of Chemical Technology, Mumbai</a:t>
                      </a:r>
                      <a:endParaRPr lang="en-GB" sz="14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58644842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Miss. Vaishnavi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Sontakke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National Institute of Technology, Bhopal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1437241970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Miss. Sakshi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Dhanorkar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National Institute of Technology, Bhopal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624589804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Miss. Anjali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Lanjewar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VNIT, Nagpur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1882383329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Mr.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Montu</a:t>
                      </a: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Kumar Yadav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Mangal"/>
                        </a:rPr>
                        <a:t>Institute of Chemical Technology, Mumbai</a:t>
                      </a:r>
                      <a:endParaRPr lang="en-GB" sz="140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74325905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Miss.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Shrushti</a:t>
                      </a: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Tijare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Institute of Chemical Technology, Mumbai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4208193513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Miss.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Gauri</a:t>
                      </a: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Ingle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Mangal"/>
                        </a:rPr>
                        <a:t>IIIT, Delhi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2620447842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Mr.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Patik</a:t>
                      </a: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Lanjewar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MPSC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3970505878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Miss.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Janhvi</a:t>
                      </a: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Tambade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Amity</a:t>
                      </a:r>
                      <a:r>
                        <a:rPr lang="en-GB" sz="1400" baseline="0" dirty="0"/>
                        <a:t> Mumbai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505212125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Miss.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Rutuja</a:t>
                      </a: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Gadge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Competitive Exam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526471291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17.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Mr.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Pushpak</a:t>
                      </a: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Kore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CAT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MBA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3913446589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Mr. Mohit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Harne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CAT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MBA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641962246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Mr.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Harshal</a:t>
                      </a: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Bawner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CAT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MBA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2448888972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Mangal" panose="00000400000000000000" pitchFamily="2"/>
                        </a:rPr>
                        <a:t>Miss Neha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Mangal" panose="00000400000000000000" pitchFamily="2"/>
                        </a:rPr>
                        <a:t>Pakhale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Mangal" panose="00000400000000000000" pitchFamily="2"/>
                        </a:rPr>
                        <a:t>CAT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Banking</a:t>
                      </a:r>
                      <a:r>
                        <a:rPr lang="en-GB" sz="1400" baseline="0" dirty="0"/>
                        <a:t> 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3947316572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Mangal" panose="00000400000000000000" pitchFamily="2"/>
                        </a:rPr>
                        <a:t>Mr. </a:t>
                      </a:r>
                      <a:r>
                        <a:rPr lang="en-US" sz="1400" b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Mangal" panose="00000400000000000000" pitchFamily="2"/>
                        </a:rPr>
                        <a:t>Ayush</a:t>
                      </a:r>
                      <a:r>
                        <a:rPr lang="en-US" sz="1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Mangal" panose="00000400000000000000" pitchFamily="2"/>
                        </a:rPr>
                        <a:t> Rajput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CAT CUFT PG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RGS01(S): Rajiv Gandhi South Campus (Special Course)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3221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Mangal" panose="00000400000000000000" pitchFamily="2"/>
                        </a:rPr>
                        <a:t>Miss</a:t>
                      </a:r>
                      <a:r>
                        <a:rPr lang="en-US" sz="1400" b="0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Mangal" panose="00000400000000000000" pitchFamily="2"/>
                        </a:rPr>
                        <a:t> </a:t>
                      </a:r>
                      <a:r>
                        <a:rPr lang="en-US" sz="1400" b="0" baseline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Mangal" panose="00000400000000000000" pitchFamily="2"/>
                        </a:rPr>
                        <a:t>Megana</a:t>
                      </a:r>
                      <a:r>
                        <a:rPr lang="en-US" sz="1400" b="0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Mangal" panose="00000400000000000000" pitchFamily="2"/>
                        </a:rPr>
                        <a:t> </a:t>
                      </a:r>
                      <a:r>
                        <a:rPr lang="en-US" sz="1400" b="0" baseline="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Mangal" panose="00000400000000000000" pitchFamily="2"/>
                        </a:rPr>
                        <a:t>Giri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MCEAR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PDKV</a:t>
                      </a:r>
                      <a:r>
                        <a:rPr lang="en-GB" sz="1400" baseline="0" dirty="0"/>
                        <a:t>, Akola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180588031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C0A6148-E563-4235-87E5-B71E6657B4EA}"/>
              </a:ext>
            </a:extLst>
          </p:cNvPr>
          <p:cNvSpPr txBox="1"/>
          <p:nvPr/>
        </p:nvSpPr>
        <p:spPr>
          <a:xfrm>
            <a:off x="3553278" y="932514"/>
            <a:ext cx="4986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>
                <a:solidFill>
                  <a:srgbClr val="00206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 STUDY FORUM 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202</a:t>
            </a:r>
            <a:r>
              <a:rPr lang="en-IN" b="1" dirty="0">
                <a:solidFill>
                  <a:srgbClr val="002060"/>
                </a:solidFill>
                <a:latin typeface="Book Antiqua" panose="02040602050305030304" pitchFamily="18" charset="0"/>
              </a:rPr>
              <a:t>3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-2024</a:t>
            </a:r>
            <a:endParaRPr lang="en-IN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7785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6C7B5B2-360F-433C-8B40-F9AFDCE6B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85203" y="79327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43599E6-C56C-492C-B040-840C66161E89}"/>
              </a:ext>
            </a:extLst>
          </p:cNvPr>
          <p:cNvSpPr txBox="1"/>
          <p:nvPr/>
        </p:nvSpPr>
        <p:spPr>
          <a:xfrm>
            <a:off x="1919536" y="7320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rgbClr val="C00000"/>
                </a:solidFill>
              </a:rPr>
              <a:t>PANJABRAO DESHMUKH KRISHI VIDYAPEETH, AKOLA</a:t>
            </a:r>
          </a:p>
          <a:p>
            <a:pPr algn="ctr"/>
            <a:r>
              <a:rPr lang="en-IN" sz="2000" b="1" dirty="0"/>
              <a:t>          </a:t>
            </a:r>
            <a:r>
              <a:rPr lang="en-IN" sz="2000" b="1" dirty="0">
                <a:solidFill>
                  <a:srgbClr val="00B050"/>
                </a:solidFill>
              </a:rPr>
              <a:t>VASANTRAO NAIK COLLEGE OF AGRICULTURAL BIOTECHNOLOGY</a:t>
            </a:r>
            <a:endParaRPr lang="en-IN" sz="2000" dirty="0">
              <a:solidFill>
                <a:srgbClr val="00B050"/>
              </a:solidFill>
            </a:endParaRPr>
          </a:p>
          <a:p>
            <a:pPr algn="ctr"/>
            <a:r>
              <a:rPr lang="en-IN" sz="2000" b="1" dirty="0">
                <a:solidFill>
                  <a:srgbClr val="00B050"/>
                </a:solidFill>
              </a:rPr>
              <a:t>WAGHAPUR ROAD, YAVATMAL</a:t>
            </a:r>
            <a:endParaRPr lang="en-IN" sz="2000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57A1BD5-F682-4C0C-AB5A-6D4646120BA2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7302" y="87463"/>
            <a:ext cx="1080120" cy="936104"/>
          </a:xfrm>
          <a:prstGeom prst="rect">
            <a:avLst/>
          </a:prstGeom>
          <a:noFill/>
        </p:spPr>
      </p:pic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3849190C-91A3-4D42-B0ED-52B3CC51DB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1582065"/>
              </p:ext>
            </p:extLst>
          </p:nvPr>
        </p:nvGraphicFramePr>
        <p:xfrm>
          <a:off x="342180" y="1301846"/>
          <a:ext cx="11507639" cy="4645914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537995">
                  <a:extLst>
                    <a:ext uri="{9D8B030D-6E8A-4147-A177-3AD203B41FA5}">
                      <a16:colId xmlns="" xmlns:a16="http://schemas.microsoft.com/office/drawing/2014/main" val="129584199"/>
                    </a:ext>
                  </a:extLst>
                </a:gridCol>
                <a:gridCol w="2154723">
                  <a:extLst>
                    <a:ext uri="{9D8B030D-6E8A-4147-A177-3AD203B41FA5}">
                      <a16:colId xmlns="" xmlns:a16="http://schemas.microsoft.com/office/drawing/2014/main" val="3659432863"/>
                    </a:ext>
                  </a:extLst>
                </a:gridCol>
                <a:gridCol w="36926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122302">
                  <a:extLst>
                    <a:ext uri="{9D8B030D-6E8A-4147-A177-3AD203B41FA5}">
                      <a16:colId xmlns="" xmlns:a16="http://schemas.microsoft.com/office/drawing/2014/main" val="261344057"/>
                    </a:ext>
                  </a:extLst>
                </a:gridCol>
              </a:tblGrid>
              <a:tr h="3761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Sr. No.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Name of Student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BET/ICAR/GAT-B/ GATE/ MCAER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Institute Name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76964300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Dhanashri</a:t>
                      </a: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 </a:t>
                      </a: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Narule</a:t>
                      </a: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 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GATE, 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IN" sz="1400" b="0" kern="120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ICT Mumbai 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083869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Nikhil </a:t>
                      </a: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Nagpure</a:t>
                      </a: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 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GATE, 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IN" sz="1400" b="0" kern="120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ICT Mumbai 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2888870439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Aditya </a:t>
                      </a: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Gite</a:t>
                      </a: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 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GATE, GAT-B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GB" sz="1400" b="0" kern="120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ICT Mumbai </a:t>
                      </a:r>
                      <a:endParaRPr lang="en-GB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3864003097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Sakshi </a:t>
                      </a: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Dhanorkar</a:t>
                      </a: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ICT Mumbai 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717621152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Sarthak Upadhyay 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GATE, GAT-B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ICT Mumbai 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3978171578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Ojas</a:t>
                      </a: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</a:t>
                      </a: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Atram</a:t>
                      </a: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Mangal" panose="00000400000000000000" pitchFamily="2"/>
                        </a:rPr>
                        <a:t>ICT Mumbai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7269170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Srushti</a:t>
                      </a: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</a:t>
                      </a: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Pahune</a:t>
                      </a: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Mangal" panose="00000400000000000000" pitchFamily="2"/>
                        </a:rPr>
                        <a:t>ICT Mumbai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58644842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Soham </a:t>
                      </a: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Nakhate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Mangal" panose="00000400000000000000" pitchFamily="2"/>
                        </a:rPr>
                        <a:t>ICT Mumbai 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1437241970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Praksha</a:t>
                      </a: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Gil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GATE, GAT-B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IIT Guwahati </a:t>
                      </a:r>
                      <a:endParaRPr lang="en-GB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624589804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Kailas </a:t>
                      </a: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Surve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GATE, GAT-B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NIT </a:t>
                      </a: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Surathakal</a:t>
                      </a:r>
                      <a:endParaRPr lang="en-GB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1882383329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IN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Ashwini </a:t>
                      </a:r>
                      <a:r>
                        <a:rPr lang="en-IN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Devanand</a:t>
                      </a:r>
                      <a:r>
                        <a:rPr lang="en-IN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</a:t>
                      </a:r>
                      <a:r>
                        <a:rPr lang="en-IN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Patond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Amity University Mumbai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2274325905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Shidhesh</a:t>
                      </a:r>
                      <a:r>
                        <a:rPr lang="en-US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Rane</a:t>
                      </a:r>
                      <a:endParaRPr lang="en-IN" sz="1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GAT-B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08193513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Bhongade</a:t>
                      </a: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</a:t>
                      </a: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Dimpal</a:t>
                      </a: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G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CET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Mangal" panose="00000400000000000000" pitchFamily="2"/>
                        </a:rPr>
                        <a:t>Central University Bhatinda Punjab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620447842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IN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Isha</a:t>
                      </a:r>
                      <a:r>
                        <a:rPr lang="en-IN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 Naik 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CET</a:t>
                      </a:r>
                      <a:endParaRPr lang="en-IN" sz="1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0" dirty="0"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Rajiv Gandhi Institute of Biotechnology, Pune</a:t>
                      </a:r>
                      <a:endParaRPr lang="en-GB" sz="1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3970505878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i-FI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Aparna Mahalle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CET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i-FI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NIT Rourkela Odisha</a:t>
                      </a:r>
                      <a:endParaRPr lang="en-GB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05212125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16.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IN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Swayam R. </a:t>
                      </a:r>
                      <a:r>
                        <a:rPr lang="en-IN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Mangal" panose="00000400000000000000" pitchFamily="2"/>
                        </a:rPr>
                        <a:t>Belokar</a:t>
                      </a: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Wageningen University and Research , </a:t>
                      </a:r>
                      <a:r>
                        <a:rPr lang="en-GB" sz="14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Droevendaalsesteeg</a:t>
                      </a:r>
                      <a:r>
                        <a:rPr lang="en-GB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 4, 6708 PB Wageningen, Netherlands</a:t>
                      </a: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52647129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C0A6148-E563-4235-87E5-B71E6657B4EA}"/>
              </a:ext>
            </a:extLst>
          </p:cNvPr>
          <p:cNvSpPr txBox="1"/>
          <p:nvPr/>
        </p:nvSpPr>
        <p:spPr>
          <a:xfrm>
            <a:off x="3553278" y="932514"/>
            <a:ext cx="4349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>
                <a:solidFill>
                  <a:srgbClr val="00206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 STUDY FORUM 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202</a:t>
            </a:r>
            <a:r>
              <a:rPr lang="en-IN" b="1" dirty="0">
                <a:solidFill>
                  <a:srgbClr val="002060"/>
                </a:solidFill>
                <a:latin typeface="Book Antiqua" panose="02040602050305030304" pitchFamily="18" charset="0"/>
              </a:rPr>
              <a:t>4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-2025</a:t>
            </a:r>
            <a:endParaRPr lang="en-IN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8824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6C7B5B2-360F-433C-8B40-F9AFDCE6B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85203" y="79327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43599E6-C56C-492C-B040-840C66161E89}"/>
              </a:ext>
            </a:extLst>
          </p:cNvPr>
          <p:cNvSpPr txBox="1"/>
          <p:nvPr/>
        </p:nvSpPr>
        <p:spPr>
          <a:xfrm>
            <a:off x="1919536" y="7320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rgbClr val="C00000"/>
                </a:solidFill>
              </a:rPr>
              <a:t>PANJABRAO DESHMUKH KRISHI VIDYAPEETH, AKOLA</a:t>
            </a:r>
          </a:p>
          <a:p>
            <a:pPr algn="ctr"/>
            <a:r>
              <a:rPr lang="en-IN" sz="2000" b="1" dirty="0"/>
              <a:t>          </a:t>
            </a:r>
            <a:r>
              <a:rPr lang="en-IN" sz="2000" b="1" dirty="0">
                <a:solidFill>
                  <a:srgbClr val="00B050"/>
                </a:solidFill>
              </a:rPr>
              <a:t>VASANTRAO NAIK COLLEGE OF AGRICULTURAL BIOTECHNOLOGY</a:t>
            </a:r>
            <a:endParaRPr lang="en-IN" sz="2000" dirty="0">
              <a:solidFill>
                <a:srgbClr val="00B050"/>
              </a:solidFill>
            </a:endParaRPr>
          </a:p>
          <a:p>
            <a:pPr algn="ctr"/>
            <a:r>
              <a:rPr lang="en-IN" sz="2000" b="1" dirty="0">
                <a:solidFill>
                  <a:srgbClr val="00B050"/>
                </a:solidFill>
              </a:rPr>
              <a:t>WAGHAPUR ROAD, YAVATMAL</a:t>
            </a:r>
            <a:endParaRPr lang="en-IN" sz="2000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57A1BD5-F682-4C0C-AB5A-6D4646120BA2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7302" y="87463"/>
            <a:ext cx="1080120" cy="936104"/>
          </a:xfrm>
          <a:prstGeom prst="rect">
            <a:avLst/>
          </a:prstGeom>
          <a:noFill/>
        </p:spPr>
      </p:pic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3849190C-91A3-4D42-B0ED-52B3CC51DB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81044093"/>
              </p:ext>
            </p:extLst>
          </p:nvPr>
        </p:nvGraphicFramePr>
        <p:xfrm>
          <a:off x="342180" y="1301846"/>
          <a:ext cx="11507639" cy="672769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537995">
                  <a:extLst>
                    <a:ext uri="{9D8B030D-6E8A-4147-A177-3AD203B41FA5}">
                      <a16:colId xmlns="" xmlns:a16="http://schemas.microsoft.com/office/drawing/2014/main" val="129584199"/>
                    </a:ext>
                  </a:extLst>
                </a:gridCol>
                <a:gridCol w="2594545">
                  <a:extLst>
                    <a:ext uri="{9D8B030D-6E8A-4147-A177-3AD203B41FA5}">
                      <a16:colId xmlns="" xmlns:a16="http://schemas.microsoft.com/office/drawing/2014/main" val="3659432863"/>
                    </a:ext>
                  </a:extLst>
                </a:gridCol>
                <a:gridCol w="32527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122302">
                  <a:extLst>
                    <a:ext uri="{9D8B030D-6E8A-4147-A177-3AD203B41FA5}">
                      <a16:colId xmlns="" xmlns:a16="http://schemas.microsoft.com/office/drawing/2014/main" val="261344057"/>
                    </a:ext>
                  </a:extLst>
                </a:gridCol>
              </a:tblGrid>
              <a:tr h="3761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Sr. No.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Name of Student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BET/ICAR/GAT-B/ GATE/ MCAER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Institute Name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76964300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Modiwale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Yogeshwari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L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IN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GATE</a:t>
                      </a:r>
                      <a:endParaRPr lang="en-IN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endParaRPr lang="en-IN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083869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Parshuramkar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Usha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D.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GATE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2888870439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</a:t>
                      </a:r>
                      <a:endParaRPr lang="en-IN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Randive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Rutuja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K</a:t>
                      </a: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IN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GATE</a:t>
                      </a:r>
                      <a:endParaRPr lang="en-IN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endParaRPr lang="en-GB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3864003097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Sawarkar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GB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Neha</a:t>
                      </a: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GATE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717621152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Thosar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Ishan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D.</a:t>
                      </a:r>
                      <a:endParaRPr lang="en-IN" sz="20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r>
                        <a:rPr lang="en-IN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GATE</a:t>
                      </a:r>
                      <a:endParaRPr lang="en-IN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endParaRPr lang="en-GB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3978171578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6.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Neeraj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Kumar</a:t>
                      </a:r>
                      <a:endParaRPr lang="en-IN" sz="20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cs typeface="Mangal" panose="00000400000000000000" pitchFamily="2"/>
                        </a:rPr>
                        <a:t>GATE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7269170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7.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58644842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8.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0" kern="1200" noProof="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1437241970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9.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endParaRPr lang="en-GB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624589804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10.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endParaRPr lang="en-GB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1882383329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11.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2274325905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12.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endParaRPr lang="en-IN" sz="32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08193513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13.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620447842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14.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b="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dirty="0"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dirty="0"/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3970505878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15.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Mangal" panose="00000400000000000000" pitchFamily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05212125"/>
                  </a:ext>
                </a:extLst>
              </a:tr>
              <a:tr h="1823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16.</a:t>
                      </a:r>
                      <a:endParaRPr lang="en-IN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IN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endParaRPr lang="en-GB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cs typeface="Mangal" panose="00000400000000000000" pitchFamily="2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="" xmlns:a16="http://schemas.microsoft.com/office/drawing/2014/main" val="52647129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C0A6148-E563-4235-87E5-B71E6657B4EA}"/>
              </a:ext>
            </a:extLst>
          </p:cNvPr>
          <p:cNvSpPr txBox="1"/>
          <p:nvPr/>
        </p:nvSpPr>
        <p:spPr>
          <a:xfrm>
            <a:off x="3553278" y="932514"/>
            <a:ext cx="4349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>
                <a:solidFill>
                  <a:srgbClr val="002060"/>
                </a:solidFill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 STUDY FORUM 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202</a:t>
            </a:r>
            <a:r>
              <a:rPr lang="en-IN" b="1" dirty="0">
                <a:solidFill>
                  <a:srgbClr val="002060"/>
                </a:solidFill>
                <a:latin typeface="Book Antiqua" panose="02040602050305030304" pitchFamily="18" charset="0"/>
              </a:rPr>
              <a:t>5</a:t>
            </a:r>
            <a:r>
              <a:rPr lang="en-US" b="1" dirty="0">
                <a:solidFill>
                  <a:srgbClr val="002060"/>
                </a:solidFill>
                <a:latin typeface="Book Antiqua" panose="02040602050305030304" pitchFamily="18" charset="0"/>
              </a:rPr>
              <a:t>-2026</a:t>
            </a:r>
            <a:endParaRPr lang="en-IN" b="1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5919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2090</Words>
  <Application>Microsoft Office PowerPoint</Application>
  <PresentationFormat>Custom</PresentationFormat>
  <Paragraphs>664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HP2</cp:lastModifiedBy>
  <cp:revision>24</cp:revision>
  <dcterms:created xsi:type="dcterms:W3CDTF">2023-07-25T12:35:14Z</dcterms:created>
  <dcterms:modified xsi:type="dcterms:W3CDTF">2026-06-04T07:46:13Z</dcterms:modified>
</cp:coreProperties>
</file>